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75"/>
    <p:restoredTop sz="94737"/>
  </p:normalViewPr>
  <p:slideViewPr>
    <p:cSldViewPr snapToGrid="0">
      <p:cViewPr varScale="1">
        <p:scale>
          <a:sx n="145" d="100"/>
          <a:sy n="145" d="100"/>
        </p:scale>
        <p:origin x="14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3D0EFB57-CF8C-5744-A774-55319E05AA6E}" type="presOf" srcId="{5BA6EAC7-5FD8-4F9E-BFE8-CEDE7CEDDF86}" destId="{4E2EE375-77E8-344D-8FE3-6D408976901F}" srcOrd="0" destOrd="0" presId="urn:microsoft.com/office/officeart/2005/8/layout/vList2"/>
    <dgm:cxn modelId="{6C296F77-763A-1B49-8F08-91BDF5A82BE2}" type="presOf" srcId="{E418CFBD-CBB0-47D4-90EA-7C86E66E0301}" destId="{CD36D044-47F6-BA4C-B7C5-E9DB54309CE0}"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3ECC7159-E737-4724-82AD-BF8E5C767D43}" srcId="{3632DAB2-0361-4495-B24E-99D40421582D}" destId="{2C0599EA-008B-4633-BD94-F6CB13F9D1D5}" srcOrd="3" destOrd="0" parTransId="{D5F6ECFD-46CA-49C0-BC3C-878C08A27945}" sibTransId="{C7D5A5CC-A02C-4596-9897-753743D01D62}"/>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4492"/>
          <a:ext cx="9720072" cy="94755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bond price is inversely related to the market discount rate. When the market discount rate increases, the bond price decreases (the inverse effect). </a:t>
          </a:r>
        </a:p>
      </dsp:txBody>
      <dsp:txXfrm>
        <a:off x="46256" y="80748"/>
        <a:ext cx="9627560" cy="855041"/>
      </dsp:txXfrm>
    </dsp:sp>
    <dsp:sp modelId="{3202D49E-9A16-CC44-8934-A1AFCAE574CF}">
      <dsp:nvSpPr>
        <dsp:cNvPr id="0" name=""/>
        <dsp:cNvSpPr/>
      </dsp:nvSpPr>
      <dsp:spPr>
        <a:xfrm>
          <a:off x="0" y="1036766"/>
          <a:ext cx="9720072" cy="94755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256" y="1083022"/>
        <a:ext cx="9627560" cy="855041"/>
      </dsp:txXfrm>
    </dsp:sp>
    <dsp:sp modelId="{A1A4BDAA-D65D-3049-8003-0402797A7BDF}">
      <dsp:nvSpPr>
        <dsp:cNvPr id="0" name=""/>
        <dsp:cNvSpPr/>
      </dsp:nvSpPr>
      <dsp:spPr>
        <a:xfrm>
          <a:off x="0" y="2039040"/>
          <a:ext cx="9720072" cy="94755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For the same time-to-maturity, a lower-coupon bond has a greater percent- age price change than a higher-coupon bond when their market discount rates change by the same amount (the coupon effect). </a:t>
          </a:r>
        </a:p>
      </dsp:txBody>
      <dsp:txXfrm>
        <a:off x="46256" y="2085296"/>
        <a:ext cx="9627560" cy="855041"/>
      </dsp:txXfrm>
    </dsp:sp>
    <dsp:sp modelId="{05E3E82F-B268-864D-A1C8-88B4ABA6FDA9}">
      <dsp:nvSpPr>
        <dsp:cNvPr id="0" name=""/>
        <dsp:cNvSpPr/>
      </dsp:nvSpPr>
      <dsp:spPr>
        <a:xfrm>
          <a:off x="0" y="3041313"/>
          <a:ext cx="9720072" cy="94755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Generally, for the same coupon rate, a longer-term bond has a greater per- centage price change than a shorter-term bond when their market discount rates change by the same amount (the maturity effect). </a:t>
          </a:r>
        </a:p>
      </dsp:txBody>
      <dsp:txXfrm>
        <a:off x="46256" y="3087569"/>
        <a:ext cx="9627560" cy="8550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1/6/23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lstStyle/>
          <a:p>
            <a:r>
              <a:rPr kumimoji="1" lang="en-US" altLang="zh-CN" sz="5400" dirty="0"/>
              <a:t>Module3</a:t>
            </a:r>
            <a:br>
              <a:rPr kumimoji="1" lang="en-US" altLang="zh-CN" sz="5400" dirty="0"/>
            </a:br>
            <a:r>
              <a:rPr kumimoji="1" lang="en-US" altLang="zh-CN" sz="5400" dirty="0"/>
              <a:t>Introduction to fixed-income valuation</a:t>
            </a:r>
            <a:endParaRPr kumimoji="1" lang="zh-CN" altLang="en-US"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lstStyle/>
          <a:p>
            <a:r>
              <a:rPr kumimoji="1" lang="en-US" altLang="zh-CN" sz="4800" dirty="0"/>
              <a:t>Module3</a:t>
            </a:r>
            <a:br>
              <a:rPr kumimoji="1" lang="en-US" altLang="zh-CN" sz="4800" dirty="0"/>
            </a:br>
            <a:r>
              <a:rPr kumimoji="1" lang="en-US" altLang="zh-CN" sz="4800" dirty="0"/>
              <a:t>Introduction to fixed-income valuation</a:t>
            </a:r>
            <a:endParaRPr kumimoji="1" lang="zh-CN" altLang="en-US"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7605</Words>
  <Application>Microsoft Macintosh PowerPoint</Application>
  <PresentationFormat>宽屏</PresentationFormat>
  <Paragraphs>1059</Paragraphs>
  <Slides>98</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98</vt:i4>
      </vt:variant>
    </vt:vector>
  </HeadingPairs>
  <TitlesOfParts>
    <vt:vector size="109" baseType="lpstr">
      <vt:lpstr>MyriadPro</vt:lpstr>
      <vt:lpstr>TimesNewRomanPSMT</vt:lpstr>
      <vt:lpstr>WarnockPro</vt:lpstr>
      <vt:lpstr>Arial</vt:lpstr>
      <vt:lpstr>Calibri</vt:lpstr>
      <vt:lpstr>Cambria Math</vt:lpstr>
      <vt:lpstr>Tw Cen MT</vt:lpstr>
      <vt:lpstr>Tw Cen MT Condensed</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 玮杰</cp:lastModifiedBy>
  <cp:revision>1</cp:revision>
  <dcterms:created xsi:type="dcterms:W3CDTF">2023-01-06T01:35:21Z</dcterms:created>
  <dcterms:modified xsi:type="dcterms:W3CDTF">2023-01-06T01:37:19Z</dcterms:modified>
</cp:coreProperties>
</file>